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58" r:id="rId3"/>
    <p:sldId id="257" r:id="rId4"/>
    <p:sldId id="273" r:id="rId5"/>
    <p:sldId id="259" r:id="rId6"/>
    <p:sldId id="260" r:id="rId7"/>
    <p:sldId id="278" r:id="rId8"/>
    <p:sldId id="261" r:id="rId9"/>
    <p:sldId id="262" r:id="rId10"/>
    <p:sldId id="265" r:id="rId11"/>
    <p:sldId id="263" r:id="rId12"/>
    <p:sldId id="264" r:id="rId13"/>
    <p:sldId id="270" r:id="rId14"/>
    <p:sldId id="271" r:id="rId15"/>
    <p:sldId id="267" r:id="rId16"/>
    <p:sldId id="269" r:id="rId17"/>
    <p:sldId id="274" r:id="rId18"/>
    <p:sldId id="275" r:id="rId1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1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6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8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2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5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1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2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8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2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Tuesday, March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4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Tuesday, March 5,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586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60" r:id="rId4"/>
    <p:sldLayoutId id="2147483761" r:id="rId5"/>
    <p:sldLayoutId id="2147483766" r:id="rId6"/>
    <p:sldLayoutId id="2147483762" r:id="rId7"/>
    <p:sldLayoutId id="2147483763" r:id="rId8"/>
    <p:sldLayoutId id="2147483764" r:id="rId9"/>
    <p:sldLayoutId id="2147483765" r:id="rId10"/>
    <p:sldLayoutId id="21474837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mailto:danielou@uab.ed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6FE22-A75C-447A-FDE4-74DEE2E4A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/>
          </a:bodyPr>
          <a:lstStyle/>
          <a:p>
            <a:r>
              <a:rPr lang="fr-FR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L’Histoire et l’évolution des Jeux Olympiques modernes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C721EB-FFB7-FA7A-3E96-19AA6A8C6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6438891" cy="1248274"/>
          </a:xfrm>
        </p:spPr>
        <p:txBody>
          <a:bodyPr anchor="b">
            <a:normAutofit fontScale="92500" lnSpcReduction="10000"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Catherine Danielou, PhD</a:t>
            </a:r>
          </a:p>
          <a:p>
            <a:r>
              <a:rPr lang="en-US" sz="1400" dirty="0">
                <a:solidFill>
                  <a:schemeClr val="bg1"/>
                </a:solidFill>
              </a:rPr>
              <a:t>University of Alabama at Birmingham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FRENCH CLUB CONVENTION 2024</a:t>
            </a:r>
          </a:p>
        </p:txBody>
      </p:sp>
      <p:pic>
        <p:nvPicPr>
          <p:cNvPr id="4" name="Picture 3" descr="A mosaic of colorful geometric shapes">
            <a:extLst>
              <a:ext uri="{FF2B5EF4-FFF2-40B4-BE49-F238E27FC236}">
                <a16:creationId xmlns:a16="http://schemas.microsoft.com/office/drawing/2014/main" id="{EA7B6177-8E72-291D-6AE1-7D8FCA94B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7" r="45159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9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7F8356A-4A20-2D2C-AFC7-EAEFF383CF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047" r="9047"/>
          <a:stretch/>
        </p:blipFill>
        <p:spPr>
          <a:xfrm>
            <a:off x="6562303" y="371295"/>
            <a:ext cx="4985807" cy="4165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663E1-F7CC-5215-0D87-49B6EE25A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2898843"/>
            <a:ext cx="4922837" cy="2970145"/>
          </a:xfrm>
        </p:spPr>
        <p:txBody>
          <a:bodyPr/>
          <a:lstStyle/>
          <a:p>
            <a:endParaRPr lang="fr-FR" dirty="0"/>
          </a:p>
          <a:p>
            <a:pPr algn="ctr"/>
            <a:r>
              <a:rPr lang="fr-FR" sz="2000" b="1" dirty="0"/>
              <a:t>1924 - 2021</a:t>
            </a:r>
          </a:p>
          <a:p>
            <a:r>
              <a:rPr lang="fr-FR" sz="2000" dirty="0" err="1"/>
              <a:t>Citius</a:t>
            </a:r>
            <a:r>
              <a:rPr lang="fr-FR" sz="2000" dirty="0"/>
              <a:t>, </a:t>
            </a:r>
            <a:r>
              <a:rPr lang="fr-FR" sz="2000" dirty="0" err="1"/>
              <a:t>Altius</a:t>
            </a:r>
            <a:r>
              <a:rPr lang="fr-FR" sz="2000" dirty="0"/>
              <a:t>, </a:t>
            </a:r>
            <a:r>
              <a:rPr lang="fr-FR" sz="2000" dirty="0" err="1"/>
              <a:t>Fortius</a:t>
            </a:r>
            <a:r>
              <a:rPr lang="fr-FR" sz="2000" dirty="0"/>
              <a:t> – </a:t>
            </a:r>
            <a:r>
              <a:rPr lang="fr-FR" sz="2000" dirty="0" err="1"/>
              <a:t>Communiter</a:t>
            </a:r>
            <a:r>
              <a:rPr lang="fr-FR" sz="2000" dirty="0"/>
              <a:t> </a:t>
            </a:r>
          </a:p>
          <a:p>
            <a:r>
              <a:rPr lang="fr-FR" sz="2000" dirty="0"/>
              <a:t> Plus vite, plus haut, plus fort – </a:t>
            </a:r>
          </a:p>
          <a:p>
            <a:r>
              <a:rPr lang="fr-FR" sz="2000" dirty="0"/>
              <a:t>                                    </a:t>
            </a:r>
            <a:r>
              <a:rPr lang="fr-FR" sz="2000" b="1" dirty="0"/>
              <a:t>ensemble</a:t>
            </a:r>
            <a:r>
              <a:rPr lang="fr-FR" sz="2000" dirty="0"/>
              <a:t>  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FBD4C5-41BA-D1AE-5B95-43E70FF94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728" y="398912"/>
            <a:ext cx="3052435" cy="1832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ADF220-B8C2-1D83-C907-901A9BF0A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085" y="398912"/>
            <a:ext cx="1839448" cy="1832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41E223-69A2-9E62-5271-CA5CA5504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238" y="2358845"/>
            <a:ext cx="2439284" cy="38167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5336CA-51A8-8DD3-0F02-D4B7DF5B5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302" y="4707194"/>
            <a:ext cx="2686617" cy="1468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8DD95D-B26F-8953-B696-B66E3F97C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7682" y="4707194"/>
            <a:ext cx="2310427" cy="15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1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A2086D-A81F-48A2-9CB9-51F15EA5C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A6AEE4-B4D1-4DB4-BBBA-E1E216C0A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4158E-3BB6-412D-7A22-61E88CD07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6" r="-1" b="54374"/>
          <a:stretch/>
        </p:blipFill>
        <p:spPr>
          <a:xfrm>
            <a:off x="1033805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872824-132D-4FD3-B66A-D070EFD0A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9B1EE-0AF7-49D9-6C23-948142E2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80030"/>
            <a:ext cx="10240903" cy="1009934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Berlin 1936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6B63E8-5476-ED70-B3DF-2C16127D1A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677" r="2" b="32074"/>
          <a:stretch/>
        </p:blipFill>
        <p:spPr>
          <a:xfrm>
            <a:off x="366155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25DF4A-DA91-A280-C752-96F740504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649"/>
          <a:stretch/>
        </p:blipFill>
        <p:spPr>
          <a:xfrm>
            <a:off x="6278103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FEFDD2-F94C-27B6-B85B-71FE768AA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26" r="-5" b="13308"/>
          <a:stretch/>
        </p:blipFill>
        <p:spPr>
          <a:xfrm>
            <a:off x="8894648" y="181973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AEDAFC-9869-A6B0-9B9B-C63C73F4B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75" y="4390851"/>
            <a:ext cx="3107280" cy="2238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5E66DE-A99D-C6A9-AFD7-6240A0168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265" y="4388360"/>
            <a:ext cx="2105915" cy="22274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988B8-D135-064C-6961-D829B8672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5125" y="4388360"/>
            <a:ext cx="2672493" cy="22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CEBD-E5D5-3274-FA41-9FD007760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481" y="508751"/>
            <a:ext cx="3948872" cy="23543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Les premiers jeux </a:t>
            </a:r>
            <a:r>
              <a:rPr lang="en-US" dirty="0" err="1"/>
              <a:t>paralympiques</a:t>
            </a:r>
            <a:br>
              <a:rPr lang="en-US" dirty="0"/>
            </a:br>
            <a:r>
              <a:rPr lang="en-US" dirty="0"/>
              <a:t>ROME 1960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7D754DC-D3D4-ED84-58F5-72BF8CCE0B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557" b="7557"/>
          <a:stretch/>
        </p:blipFill>
        <p:spPr>
          <a:xfrm>
            <a:off x="6843502" y="809624"/>
            <a:ext cx="5129661" cy="428578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D42B3-2B90-7DD1-A06D-03E0C20D6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7" y="1008406"/>
            <a:ext cx="2591591" cy="1675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6027A8-2EAE-0DF5-39C8-447E184A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43" y="6031218"/>
            <a:ext cx="1318374" cy="281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04C8BA-4264-2F98-3D5A-9DE24CD44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12" y="3341897"/>
            <a:ext cx="5370531" cy="2629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46E1B-8D0C-439C-EEF1-4A7ABCA4A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525" y="5387272"/>
            <a:ext cx="1775614" cy="7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8A273-3584-4208-0B21-6F8460681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7" y="1479348"/>
            <a:ext cx="3149613" cy="438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24717-9804-B95D-0613-DC09FA2AC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578" y="3103123"/>
            <a:ext cx="2714376" cy="2758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3C7D34-B95B-8C5B-6860-D18EB7A92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943" y="1942056"/>
            <a:ext cx="2675897" cy="2637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3D8A4-00DD-3C3E-4BD6-E689DE8E2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62" y="995912"/>
            <a:ext cx="1234547" cy="2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CD0C29-D5AE-F4AA-9DB2-1A483CAB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439" y="1705816"/>
            <a:ext cx="1470787" cy="236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6B02AF-6B8C-CC9E-744C-BD0502B9E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0364" y="515810"/>
            <a:ext cx="2949196" cy="1524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D27031-6D9B-D382-67BF-9D18CF95F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260" y="3959157"/>
            <a:ext cx="2674244" cy="2257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E11B34-23EB-5DA2-3B9C-9CBE883DF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4141" y="5109661"/>
            <a:ext cx="1371719" cy="15012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ACABC1-D98C-FD0A-431B-F19A1301A4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0778" y="2674617"/>
            <a:ext cx="1968664" cy="496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789EF52-D1C1-153F-48DB-EB3973C7D91B}"/>
              </a:ext>
            </a:extLst>
          </p:cNvPr>
          <p:cNvSpPr txBox="1"/>
          <p:nvPr/>
        </p:nvSpPr>
        <p:spPr>
          <a:xfrm>
            <a:off x="3059349" y="529483"/>
            <a:ext cx="522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Les </a:t>
            </a:r>
            <a:r>
              <a:rPr lang="en-US" sz="3600" dirty="0" err="1"/>
              <a:t>mascottes</a:t>
            </a:r>
            <a:r>
              <a:rPr lang="en-US" sz="3600" dirty="0"/>
              <a:t> </a:t>
            </a:r>
            <a:r>
              <a:rPr lang="en-US" sz="3600" dirty="0" err="1"/>
              <a:t>olympiques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7A245-4FBB-52A7-5CE2-D94F29DA7412}"/>
              </a:ext>
            </a:extLst>
          </p:cNvPr>
          <p:cNvSpPr txBox="1"/>
          <p:nvPr/>
        </p:nvSpPr>
        <p:spPr>
          <a:xfrm>
            <a:off x="1907809" y="5878894"/>
            <a:ext cx="70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Shuss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13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62B37-0207-CB78-5AC5-597B71BE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6" y="904076"/>
            <a:ext cx="1686984" cy="1975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562C9-4063-82E6-901A-532685C49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233" y="202411"/>
            <a:ext cx="4011621" cy="2248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0A7B66-5A3E-0C84-A06D-E5EC40DC0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108" y="2513268"/>
            <a:ext cx="2694746" cy="1679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EE9F5-F443-7CF0-9AF4-0DB28549B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49" y="904076"/>
            <a:ext cx="2839756" cy="19759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5EDB11-237B-C397-D178-04FA17D0E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62" y="3586528"/>
            <a:ext cx="3550490" cy="259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A5C453-1E9E-AC46-C70F-53CFF58BC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157" y="4255119"/>
            <a:ext cx="2965697" cy="193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BA887-170B-EBDB-D4FC-649533C883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46" y="3236798"/>
            <a:ext cx="4930567" cy="2949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E84F4-1E7B-6FAC-8D94-2E7BCF840B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2162" y="286110"/>
            <a:ext cx="1994652" cy="29695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218700-C3E4-47F7-8135-D54F225D9554}"/>
              </a:ext>
            </a:extLst>
          </p:cNvPr>
          <p:cNvSpPr txBox="1"/>
          <p:nvPr/>
        </p:nvSpPr>
        <p:spPr>
          <a:xfrm>
            <a:off x="133350" y="225761"/>
            <a:ext cx="521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 </a:t>
            </a:r>
            <a:r>
              <a:rPr lang="en-US" sz="2400" dirty="0" err="1"/>
              <a:t>épreuves</a:t>
            </a:r>
            <a:r>
              <a:rPr lang="en-US" sz="2400" dirty="0"/>
              <a:t> qui </a:t>
            </a:r>
            <a:r>
              <a:rPr lang="en-US" sz="2400" dirty="0" err="1"/>
              <a:t>évoluent</a:t>
            </a:r>
            <a:r>
              <a:rPr lang="en-US" sz="2400" dirty="0"/>
              <a:t> au fil du temps</a:t>
            </a:r>
          </a:p>
        </p:txBody>
      </p:sp>
    </p:spTree>
    <p:extLst>
      <p:ext uri="{BB962C8B-B14F-4D97-AF65-F5344CB8AC3E}">
        <p14:creationId xmlns:p14="http://schemas.microsoft.com/office/powerpoint/2010/main" val="62035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52A9-6F34-5216-929A-05BB9C61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950"/>
            <a:ext cx="10241280" cy="1104900"/>
          </a:xfrm>
        </p:spPr>
        <p:txBody>
          <a:bodyPr/>
          <a:lstStyle/>
          <a:p>
            <a:pPr algn="ctr"/>
            <a:r>
              <a:rPr lang="en-US" dirty="0"/>
              <a:t>LE reflet des </a:t>
            </a:r>
            <a:r>
              <a:rPr lang="en-US" dirty="0" err="1"/>
              <a:t>difficultÉs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 monde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22ED1-34A8-C4B7-2DFA-5CF4AD705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66850"/>
            <a:ext cx="10241280" cy="4876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DÉFIS</a:t>
            </a:r>
            <a:r>
              <a:rPr lang="en-US" dirty="0"/>
              <a:t> DES </a:t>
            </a:r>
            <a:r>
              <a:rPr lang="en-US" dirty="0" err="1"/>
              <a:t>CONFLITS</a:t>
            </a:r>
            <a:r>
              <a:rPr lang="en-US" dirty="0"/>
              <a:t> </a:t>
            </a:r>
            <a:r>
              <a:rPr lang="en-US" dirty="0" err="1"/>
              <a:t>MONDIAUX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 - La première guerre </a:t>
            </a:r>
            <a:r>
              <a:rPr lang="en-US" dirty="0" err="1"/>
              <a:t>mondiale</a:t>
            </a:r>
            <a:r>
              <a:rPr lang="en-US" dirty="0"/>
              <a:t> et la </a:t>
            </a:r>
            <a:r>
              <a:rPr lang="en-US" dirty="0" err="1"/>
              <a:t>seconde</a:t>
            </a:r>
            <a:r>
              <a:rPr lang="en-US" dirty="0"/>
              <a:t> guerre </a:t>
            </a:r>
            <a:r>
              <a:rPr lang="en-US" dirty="0" err="1"/>
              <a:t>mondiale</a:t>
            </a:r>
            <a:r>
              <a:rPr lang="en-US" dirty="0"/>
              <a:t> (JO de Berlin de 1916 </a:t>
            </a:r>
            <a:r>
              <a:rPr lang="en-US" dirty="0" err="1"/>
              <a:t>annulés</a:t>
            </a:r>
            <a:r>
              <a:rPr lang="en-US" dirty="0"/>
              <a:t>; JO de Tokyo 1940 </a:t>
            </a:r>
            <a:r>
              <a:rPr lang="en-US" dirty="0" err="1"/>
              <a:t>annulés</a:t>
            </a:r>
            <a:r>
              <a:rPr lang="en-US" dirty="0"/>
              <a:t>; JO de </a:t>
            </a:r>
            <a:r>
              <a:rPr lang="en-US" dirty="0" err="1"/>
              <a:t>Londres</a:t>
            </a:r>
            <a:r>
              <a:rPr lang="en-US" dirty="0"/>
              <a:t> 1944 </a:t>
            </a:r>
            <a:r>
              <a:rPr lang="en-US" dirty="0" err="1"/>
              <a:t>reportés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DÉFIS</a:t>
            </a:r>
            <a:r>
              <a:rPr lang="en-US" dirty="0"/>
              <a:t> </a:t>
            </a:r>
            <a:r>
              <a:rPr lang="en-US" dirty="0" err="1"/>
              <a:t>SÉCURITAIRES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- Le </a:t>
            </a:r>
            <a:r>
              <a:rPr lang="en-US" dirty="0" err="1"/>
              <a:t>terrorisme</a:t>
            </a:r>
            <a:r>
              <a:rPr lang="en-US" dirty="0"/>
              <a:t> (Munich 1972)</a:t>
            </a:r>
          </a:p>
          <a:p>
            <a:pPr marL="0" indent="0">
              <a:buNone/>
            </a:pPr>
            <a:r>
              <a:rPr lang="en-US" dirty="0" err="1"/>
              <a:t>DÉFIS</a:t>
            </a:r>
            <a:r>
              <a:rPr lang="en-US" dirty="0"/>
              <a:t> </a:t>
            </a:r>
            <a:r>
              <a:rPr lang="en-US" dirty="0" err="1"/>
              <a:t>GÉOPOLITIQUES</a:t>
            </a:r>
            <a:r>
              <a:rPr lang="en-US" dirty="0"/>
              <a:t> ET DIPLOMATIQUES</a:t>
            </a:r>
          </a:p>
          <a:p>
            <a:pPr marL="457200" lvl="1" indent="0">
              <a:buNone/>
            </a:pPr>
            <a:r>
              <a:rPr lang="en-US" dirty="0"/>
              <a:t> - </a:t>
            </a:r>
            <a:r>
              <a:rPr lang="en-US" dirty="0" err="1"/>
              <a:t>Arme</a:t>
            </a:r>
            <a:r>
              <a:rPr lang="en-US" dirty="0"/>
              <a:t> politique (Boycotts JO de </a:t>
            </a:r>
            <a:r>
              <a:rPr lang="en-US" dirty="0" err="1"/>
              <a:t>Moscou</a:t>
            </a:r>
            <a:r>
              <a:rPr lang="en-US" dirty="0"/>
              <a:t> 1980 et JO de Los Angeles 1984)</a:t>
            </a:r>
          </a:p>
          <a:p>
            <a:pPr marL="0" indent="0">
              <a:buNone/>
            </a:pPr>
            <a:r>
              <a:rPr lang="en-US" dirty="0" err="1"/>
              <a:t>DÉFIS</a:t>
            </a:r>
            <a:r>
              <a:rPr lang="en-US" dirty="0"/>
              <a:t> DE </a:t>
            </a:r>
            <a:r>
              <a:rPr lang="en-US" dirty="0" err="1"/>
              <a:t>SANTÉ</a:t>
            </a:r>
            <a:r>
              <a:rPr lang="en-US" dirty="0"/>
              <a:t> </a:t>
            </a:r>
            <a:r>
              <a:rPr lang="en-US" dirty="0" err="1"/>
              <a:t>PUBLIQUE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- La </a:t>
            </a:r>
            <a:r>
              <a:rPr lang="en-US" dirty="0" err="1"/>
              <a:t>pandémie</a:t>
            </a:r>
            <a:r>
              <a:rPr lang="en-US" dirty="0"/>
              <a:t> du COVID-19 (JO de Tokyo 2020, </a:t>
            </a:r>
            <a:r>
              <a:rPr lang="en-US" dirty="0" err="1"/>
              <a:t>reportés</a:t>
            </a:r>
            <a:r>
              <a:rPr lang="en-US" dirty="0"/>
              <a:t> à 2021 sans public)</a:t>
            </a:r>
          </a:p>
          <a:p>
            <a:pPr marL="0" indent="0">
              <a:buNone/>
            </a:pPr>
            <a:r>
              <a:rPr lang="en-US" dirty="0" err="1"/>
              <a:t>DÉFIS</a:t>
            </a:r>
            <a:r>
              <a:rPr lang="en-US" dirty="0"/>
              <a:t> </a:t>
            </a:r>
            <a:r>
              <a:rPr lang="en-US" dirty="0" err="1"/>
              <a:t>ÉTHIQUES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- Le </a:t>
            </a:r>
            <a:r>
              <a:rPr lang="en-US" dirty="0" err="1"/>
              <a:t>dopage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- </a:t>
            </a:r>
            <a:r>
              <a:rPr lang="en-US" dirty="0" err="1"/>
              <a:t>L’empreinte</a:t>
            </a:r>
            <a:r>
              <a:rPr lang="en-US" dirty="0"/>
              <a:t> </a:t>
            </a:r>
            <a:r>
              <a:rPr lang="en-US" dirty="0" err="1"/>
              <a:t>carbone</a:t>
            </a:r>
            <a:r>
              <a:rPr lang="en-US" dirty="0"/>
              <a:t> des Jeux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84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D5E87-358C-A4A9-4DB0-1A3B2954E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6"/>
          <a:stretch/>
        </p:blipFill>
        <p:spPr>
          <a:xfrm>
            <a:off x="113629" y="10"/>
            <a:ext cx="12192000" cy="68758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chemeClr val="accent2"/>
              </a:gs>
              <a:gs pos="100000">
                <a:schemeClr val="accent6">
                  <a:lumMod val="75000"/>
                  <a:alpha val="32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5">
                  <a:alpha val="65000"/>
                </a:schemeClr>
              </a:gs>
              <a:gs pos="100000">
                <a:schemeClr val="accent6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41BC6-834F-D10A-83D9-DEA57689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65" y="2950387"/>
            <a:ext cx="3944267" cy="3531403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3200" spc="750" dirty="0" err="1">
                <a:solidFill>
                  <a:schemeClr val="bg1"/>
                </a:solidFill>
              </a:rPr>
              <a:t>ÉNORME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ENJEU</a:t>
            </a:r>
            <a:r>
              <a:rPr lang="en-US" sz="3200" spc="750" dirty="0">
                <a:solidFill>
                  <a:schemeClr val="bg1"/>
                </a:solidFill>
              </a:rPr>
              <a:t> </a:t>
            </a:r>
            <a:r>
              <a:rPr lang="en-US" sz="3200" spc="750" dirty="0" err="1">
                <a:solidFill>
                  <a:schemeClr val="bg1"/>
                </a:solidFill>
              </a:rPr>
              <a:t>ÉCONOMIQUE</a:t>
            </a:r>
            <a:r>
              <a:rPr lang="en-US" sz="3200" spc="750" dirty="0">
                <a:solidFill>
                  <a:schemeClr val="bg1"/>
                </a:solidFill>
              </a:rPr>
              <a:t> POUR LE PAYS ET LA VILLE QUI </a:t>
            </a:r>
            <a:r>
              <a:rPr lang="en-US" sz="3200" spc="750" dirty="0" err="1">
                <a:solidFill>
                  <a:schemeClr val="bg1"/>
                </a:solidFill>
              </a:rPr>
              <a:t>ORGANISENT</a:t>
            </a:r>
            <a:r>
              <a:rPr lang="en-US" sz="3200" spc="750" dirty="0">
                <a:solidFill>
                  <a:schemeClr val="bg1"/>
                </a:solidFill>
              </a:rPr>
              <a:t> LES JEUX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8AF69-4AE3-D4D2-BB2A-8BA94C07A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02" y="1226712"/>
            <a:ext cx="7678915" cy="4785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87220-0350-8387-A0C7-330F8C1EB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647" y="6302092"/>
            <a:ext cx="7818798" cy="251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BC5668-C165-D23B-F2B4-E25795A94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83" y="90491"/>
            <a:ext cx="2255126" cy="2756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490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2B7C-4AE4-FB8F-89F3-484E17A7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8820150" cy="3310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Universalisme</a:t>
            </a:r>
            <a:r>
              <a:rPr lang="en-US" dirty="0"/>
              <a:t> Olympique</a:t>
            </a:r>
            <a:br>
              <a:rPr lang="en-US" dirty="0"/>
            </a:br>
            <a:r>
              <a:rPr lang="en-US" dirty="0" err="1"/>
              <a:t>Quelles</a:t>
            </a:r>
            <a:r>
              <a:rPr lang="en-US" dirty="0"/>
              <a:t> </a:t>
            </a:r>
            <a:r>
              <a:rPr lang="en-US" dirty="0" err="1"/>
              <a:t>valeurs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8B818-A15F-3D2C-3DB6-EFA6DFCD6064}"/>
              </a:ext>
            </a:extLst>
          </p:cNvPr>
          <p:cNvSpPr txBox="1"/>
          <p:nvPr/>
        </p:nvSpPr>
        <p:spPr>
          <a:xfrm>
            <a:off x="366154" y="1397000"/>
            <a:ext cx="508214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Un </a:t>
            </a:r>
            <a:r>
              <a:rPr lang="en-US" sz="2400" dirty="0" err="1"/>
              <a:t>rêve</a:t>
            </a:r>
            <a:r>
              <a:rPr lang="en-US" sz="2400" dirty="0"/>
              <a:t> et </a:t>
            </a:r>
            <a:r>
              <a:rPr lang="en-US" sz="2400" dirty="0" err="1"/>
              <a:t>une</a:t>
            </a:r>
            <a:r>
              <a:rPr lang="en-US" sz="2400" dirty="0"/>
              <a:t> aspiration</a:t>
            </a:r>
          </a:p>
          <a:p>
            <a:r>
              <a:rPr lang="en-US" sz="2400" dirty="0"/>
              <a:t>- Principe </a:t>
            </a:r>
            <a:r>
              <a:rPr lang="en-US" sz="2400" dirty="0" err="1"/>
              <a:t>pacifiste</a:t>
            </a:r>
            <a:r>
              <a:rPr lang="en-US" sz="2400" dirty="0"/>
              <a:t>, de </a:t>
            </a:r>
            <a:r>
              <a:rPr lang="en-US" sz="2400" dirty="0" err="1"/>
              <a:t>paix</a:t>
            </a:r>
            <a:r>
              <a:rPr lang="en-US" sz="2400" dirty="0"/>
              <a:t> et </a:t>
            </a:r>
            <a:r>
              <a:rPr lang="en-US" sz="2400" dirty="0" err="1"/>
              <a:t>d’unité</a:t>
            </a:r>
            <a:endParaRPr lang="en-US" sz="2400" dirty="0"/>
          </a:p>
          <a:p>
            <a:r>
              <a:rPr lang="en-US" sz="2400" dirty="0"/>
              <a:t>- Un </a:t>
            </a:r>
            <a:r>
              <a:rPr lang="en-US" sz="2400" dirty="0" err="1"/>
              <a:t>modè</a:t>
            </a:r>
            <a:r>
              <a:rPr lang="en-US" sz="2400" dirty="0" err="1">
                <a:latin typeface="Corbel" panose="020B0503020204020204" pitchFamily="34" charset="0"/>
              </a:rPr>
              <a:t>le</a:t>
            </a:r>
            <a:r>
              <a:rPr lang="en-US" sz="2400" dirty="0">
                <a:latin typeface="Corbel" panose="020B0503020204020204" pitchFamily="34" charset="0"/>
              </a:rPr>
              <a:t> </a:t>
            </a:r>
            <a:r>
              <a:rPr lang="en-US" sz="2400" dirty="0" err="1">
                <a:latin typeface="Corbel" panose="020B0503020204020204" pitchFamily="34" charset="0"/>
              </a:rPr>
              <a:t>i</a:t>
            </a:r>
            <a:r>
              <a:rPr lang="en-US" sz="2400" dirty="0" err="1"/>
              <a:t>nclusif</a:t>
            </a:r>
            <a:r>
              <a:rPr lang="en-US" sz="2400" dirty="0"/>
              <a:t> et </a:t>
            </a:r>
            <a:r>
              <a:rPr lang="en-US" sz="2400" dirty="0" err="1"/>
              <a:t>solidaire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Démocratisation</a:t>
            </a:r>
            <a:endParaRPr lang="en-US" sz="2400" dirty="0"/>
          </a:p>
          <a:p>
            <a:r>
              <a:rPr lang="en-US" sz="2400" dirty="0"/>
              <a:t>- Principe de “vivre ensemble”</a:t>
            </a:r>
          </a:p>
          <a:p>
            <a:r>
              <a:rPr lang="en-US" sz="2400" dirty="0"/>
              <a:t>- Un </a:t>
            </a:r>
            <a:r>
              <a:rPr lang="en-US" sz="2400" dirty="0" err="1"/>
              <a:t>exemple</a:t>
            </a:r>
            <a:r>
              <a:rPr lang="en-US" sz="2400" dirty="0"/>
              <a:t> de transformation</a:t>
            </a:r>
          </a:p>
          <a:p>
            <a:r>
              <a:rPr lang="en-US" sz="2400" dirty="0"/>
              <a:t>- Adaptation au monde qui change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Fierté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Dépassement</a:t>
            </a:r>
            <a:r>
              <a:rPr lang="en-US" sz="2400" dirty="0"/>
              <a:t> de soi</a:t>
            </a:r>
          </a:p>
          <a:p>
            <a:r>
              <a:rPr lang="en-US" sz="2400" dirty="0"/>
              <a:t>- Au </a:t>
            </a:r>
            <a:r>
              <a:rPr lang="en-US" sz="2400" dirty="0" err="1"/>
              <a:t>delà</a:t>
            </a:r>
            <a:r>
              <a:rPr lang="en-US" sz="2400" dirty="0"/>
              <a:t> de </a:t>
            </a:r>
            <a:r>
              <a:rPr lang="en-US" sz="2400" dirty="0" err="1"/>
              <a:t>l’esprit</a:t>
            </a:r>
            <a:r>
              <a:rPr lang="en-US" sz="2400" dirty="0"/>
              <a:t> de </a:t>
            </a:r>
            <a:r>
              <a:rPr lang="en-US" sz="2400" dirty="0" err="1"/>
              <a:t>compétition</a:t>
            </a:r>
            <a:r>
              <a:rPr lang="en-US" sz="2400" dirty="0"/>
              <a:t>, </a:t>
            </a:r>
          </a:p>
          <a:p>
            <a:r>
              <a:rPr lang="en-US" sz="2400" dirty="0"/>
              <a:t>      </a:t>
            </a:r>
            <a:r>
              <a:rPr lang="en-US" sz="2400" dirty="0" err="1"/>
              <a:t>une</a:t>
            </a:r>
            <a:r>
              <a:rPr lang="en-US" sz="2400" dirty="0"/>
              <a:t> inspiration pour </a:t>
            </a:r>
            <a:r>
              <a:rPr lang="en-US" sz="2400" dirty="0" err="1"/>
              <a:t>tous</a:t>
            </a:r>
            <a:endParaRPr lang="en-US" sz="2400" dirty="0"/>
          </a:p>
          <a:p>
            <a:r>
              <a:rPr lang="en-US" sz="2400" dirty="0"/>
              <a:t>- La </a:t>
            </a:r>
            <a:r>
              <a:rPr lang="en-US" sz="2400" dirty="0" err="1"/>
              <a:t>mesure</a:t>
            </a:r>
            <a:r>
              <a:rPr lang="en-US" sz="2400" dirty="0"/>
              <a:t> d’un impact local</a:t>
            </a:r>
          </a:p>
          <a:p>
            <a:r>
              <a:rPr lang="en-US" sz="2400" dirty="0"/>
              <a:t>- Une </a:t>
            </a:r>
            <a:r>
              <a:rPr lang="en-US" sz="2400" dirty="0" err="1"/>
              <a:t>empreinte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FF0FF-0C7D-D037-C40C-F58A3EFEAE7F}"/>
              </a:ext>
            </a:extLst>
          </p:cNvPr>
          <p:cNvSpPr txBox="1"/>
          <p:nvPr/>
        </p:nvSpPr>
        <p:spPr>
          <a:xfrm>
            <a:off x="5543550" y="2124075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 </a:t>
            </a:r>
            <a:r>
              <a:rPr lang="en-US" b="1" dirty="0" err="1"/>
              <a:t>valeurs</a:t>
            </a:r>
            <a:r>
              <a:rPr lang="en-US" b="1" dirty="0"/>
              <a:t> </a:t>
            </a:r>
            <a:r>
              <a:rPr lang="en-US" b="1" dirty="0" err="1"/>
              <a:t>olympiques</a:t>
            </a:r>
            <a:endParaRPr lang="en-US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l'excellence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le respect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l'amitié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FE512-F98C-3961-5B5C-16BD35DF0D2E}"/>
              </a:ext>
            </a:extLst>
          </p:cNvPr>
          <p:cNvSpPr txBox="1"/>
          <p:nvPr/>
        </p:nvSpPr>
        <p:spPr>
          <a:xfrm>
            <a:off x="8334375" y="2124075"/>
            <a:ext cx="2800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 </a:t>
            </a:r>
            <a:r>
              <a:rPr lang="en-US" b="1" dirty="0" err="1"/>
              <a:t>valeurs</a:t>
            </a:r>
            <a:r>
              <a:rPr lang="en-US" b="1" dirty="0"/>
              <a:t> </a:t>
            </a:r>
            <a:r>
              <a:rPr lang="en-US" b="1" dirty="0" err="1"/>
              <a:t>paralympiques</a:t>
            </a:r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La détermination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l’égalité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l’inspiration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courage 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F49B82-6994-F676-E308-D55F9CF1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90" y="3601403"/>
            <a:ext cx="4837369" cy="2661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17C54-1BD1-29AE-A4AD-60F6707077A9}"/>
              </a:ext>
            </a:extLst>
          </p:cNvPr>
          <p:cNvSpPr txBox="1"/>
          <p:nvPr/>
        </p:nvSpPr>
        <p:spPr>
          <a:xfrm>
            <a:off x="6954473" y="1616244"/>
            <a:ext cx="260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VALEURS OFFICIELLES</a:t>
            </a:r>
          </a:p>
        </p:txBody>
      </p:sp>
    </p:spTree>
    <p:extLst>
      <p:ext uri="{BB962C8B-B14F-4D97-AF65-F5344CB8AC3E}">
        <p14:creationId xmlns:p14="http://schemas.microsoft.com/office/powerpoint/2010/main" val="290114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A7BCCA-A8C9-B502-ECF0-1294B2B047E7}"/>
              </a:ext>
            </a:extLst>
          </p:cNvPr>
          <p:cNvSpPr txBox="1"/>
          <p:nvPr/>
        </p:nvSpPr>
        <p:spPr>
          <a:xfrm>
            <a:off x="2169335" y="1948618"/>
            <a:ext cx="770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MERCI ET À </a:t>
            </a:r>
            <a:r>
              <a:rPr lang="en-US" sz="3600" b="1" dirty="0" err="1"/>
              <a:t>BIENTÔT</a:t>
            </a:r>
            <a:r>
              <a:rPr lang="en-US" sz="3600" b="1" dirty="0"/>
              <a:t> 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6FF55F-A49D-574D-D299-64027B9A6BB9}"/>
              </a:ext>
            </a:extLst>
          </p:cNvPr>
          <p:cNvSpPr txBox="1"/>
          <p:nvPr/>
        </p:nvSpPr>
        <p:spPr>
          <a:xfrm>
            <a:off x="7929595" y="5495714"/>
            <a:ext cx="194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2"/>
              </a:rPr>
              <a:t>danielou@uab.edu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32DB8-1397-CA4C-BCA6-4CF2A37C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20" y="5133211"/>
            <a:ext cx="1266946" cy="10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1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C3516-9A39-17CC-5781-071C338B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90" y="471957"/>
            <a:ext cx="4961389" cy="3081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2C9CE-2A17-56E5-219D-C808DE70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53" y="3807117"/>
            <a:ext cx="4669835" cy="2476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1EB2B-6D21-AC29-6F50-9AB02F2A4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59" y="4088676"/>
            <a:ext cx="2752464" cy="2220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130AD-9234-96DD-27A2-A02A0CFF5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267" y="190399"/>
            <a:ext cx="5139546" cy="361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5051D-327D-2930-6462-DD1641502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918" y="4225659"/>
            <a:ext cx="3577895" cy="2781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911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9ABE9D-572B-8B38-BC0B-D348EE8D4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778000"/>
            <a:ext cx="5450676" cy="115817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Olympiade</a:t>
            </a:r>
            <a:r>
              <a:rPr lang="en-US" dirty="0"/>
              <a:t> de la </a:t>
            </a:r>
            <a:r>
              <a:rPr lang="en-US" dirty="0" err="1"/>
              <a:t>République</a:t>
            </a:r>
            <a:r>
              <a:rPr lang="en-US" dirty="0"/>
              <a:t> – 1796, 1797, 1708 à Paris + Jeux </a:t>
            </a:r>
            <a:r>
              <a:rPr lang="en-US" dirty="0" err="1"/>
              <a:t>Scandinaves</a:t>
            </a:r>
            <a:r>
              <a:rPr lang="en-US" dirty="0"/>
              <a:t> (1834 et 1826), Cotswold Games et Festivals </a:t>
            </a:r>
            <a:r>
              <a:rPr lang="en-US" dirty="0" err="1"/>
              <a:t>Olympiques</a:t>
            </a:r>
            <a:r>
              <a:rPr lang="en-US" dirty="0"/>
              <a:t> et Wenlock Olympian Games </a:t>
            </a:r>
            <a:r>
              <a:rPr lang="en-US" dirty="0" err="1"/>
              <a:t>dès</a:t>
            </a:r>
            <a:r>
              <a:rPr lang="en-US" dirty="0"/>
              <a:t> 1850 en Grande Bretagne (</a:t>
            </a:r>
            <a:r>
              <a:rPr lang="en-US" dirty="0" err="1"/>
              <a:t>impressionnent</a:t>
            </a:r>
            <a:r>
              <a:rPr lang="en-US" dirty="0"/>
              <a:t> Coubertin)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5933B9-7975-BEF1-0197-BEA78B3E7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100" y="1778000"/>
            <a:ext cx="5295900" cy="1158176"/>
          </a:xfrm>
        </p:spPr>
        <p:txBody>
          <a:bodyPr>
            <a:normAutofit/>
          </a:bodyPr>
          <a:lstStyle/>
          <a:p>
            <a:r>
              <a:rPr lang="en-US" dirty="0">
                <a:latin typeface="Aptos"/>
              </a:rPr>
              <a:t>Baron Pierre de Coubertin – 1894 </a:t>
            </a:r>
            <a:r>
              <a:rPr lang="en-US" dirty="0" err="1">
                <a:latin typeface="Aptos"/>
              </a:rPr>
              <a:t>Comité</a:t>
            </a:r>
            <a:r>
              <a:rPr lang="en-US" dirty="0">
                <a:latin typeface="Aptos"/>
              </a:rPr>
              <a:t> International Olympique (CIO)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C331BA-9588-D339-F408-42BB164D1A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12676" y="3080029"/>
            <a:ext cx="2076740" cy="298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629EE40-8828-30B0-FB69-BF016963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800" y="795528"/>
            <a:ext cx="7331075" cy="6575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Les Jeux </a:t>
            </a:r>
            <a:r>
              <a:rPr lang="en-US" dirty="0" err="1"/>
              <a:t>Olympiques</a:t>
            </a:r>
            <a:r>
              <a:rPr lang="en-US" dirty="0"/>
              <a:t> </a:t>
            </a:r>
            <a:r>
              <a:rPr lang="en-US" dirty="0" err="1"/>
              <a:t>renaissent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11A4EC-88F5-B83B-2543-6A02DD6CC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844" y="3595383"/>
            <a:ext cx="3703711" cy="246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9476A55-1B6D-FE57-64FA-C16318812A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44709"/>
            <a:ext cx="4840288" cy="285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E9B0D7-D994-D73A-E133-F314794D1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58602"/>
            <a:ext cx="1432809" cy="1576890"/>
          </a:xfrm>
          <a:prstGeom prst="rect">
            <a:avLst/>
          </a:prstGeom>
        </p:spPr>
      </p:pic>
      <p:pic>
        <p:nvPicPr>
          <p:cNvPr id="3" name="Picture 2" descr="A logo with a flame and rings&#10;&#10;Description automatically generated">
            <a:extLst>
              <a:ext uri="{FF2B5EF4-FFF2-40B4-BE49-F238E27FC236}">
                <a16:creationId xmlns:a16="http://schemas.microsoft.com/office/drawing/2014/main" id="{D595FF02-BD8A-5300-8F05-C03CC3C6C0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94868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4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FA83-2FC0-E2C6-D5A4-1A23A9432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860425"/>
          </a:xfrm>
        </p:spPr>
        <p:txBody>
          <a:bodyPr>
            <a:normAutofit fontScale="90000"/>
          </a:bodyPr>
          <a:lstStyle/>
          <a:p>
            <a:r>
              <a:rPr lang="en-US" dirty="0"/>
              <a:t>EXPOSITIONS </a:t>
            </a:r>
            <a:r>
              <a:rPr lang="en-US" dirty="0" err="1"/>
              <a:t>UNIVERSELLES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F9662F-60AA-1042-AC41-0BCDF6810E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069" y="1343025"/>
            <a:ext cx="6864119" cy="44386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518E6-4208-B735-BA38-18CEFAC64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1952625"/>
            <a:ext cx="3932237" cy="3908425"/>
          </a:xfrm>
        </p:spPr>
        <p:txBody>
          <a:bodyPr>
            <a:normAutofit/>
          </a:bodyPr>
          <a:lstStyle/>
          <a:p>
            <a:r>
              <a:rPr lang="en-US" dirty="0"/>
              <a:t>1791 – Prague</a:t>
            </a:r>
          </a:p>
          <a:p>
            <a:r>
              <a:rPr lang="en-US" dirty="0"/>
              <a:t>1851 – </a:t>
            </a:r>
            <a:r>
              <a:rPr lang="en-US" dirty="0" err="1"/>
              <a:t>Londres</a:t>
            </a:r>
            <a:endParaRPr lang="en-US" dirty="0"/>
          </a:p>
          <a:p>
            <a:r>
              <a:rPr lang="en-US" sz="2400" dirty="0" err="1"/>
              <a:t>Contexte</a:t>
            </a:r>
            <a:r>
              <a:rPr lang="en-US" sz="2400" dirty="0"/>
              <a:t> et raison d’être</a:t>
            </a:r>
          </a:p>
          <a:p>
            <a:pPr lvl="1"/>
            <a:r>
              <a:rPr lang="en-US" sz="2400" dirty="0"/>
              <a:t>- </a:t>
            </a:r>
            <a:r>
              <a:rPr lang="en-US" sz="2400" dirty="0" err="1"/>
              <a:t>industrialisation</a:t>
            </a:r>
            <a:endParaRPr lang="en-US" sz="2400" dirty="0"/>
          </a:p>
          <a:p>
            <a:pPr lvl="1"/>
            <a:r>
              <a:rPr lang="en-US" sz="2400" dirty="0"/>
              <a:t>- vitrine </a:t>
            </a:r>
            <a:r>
              <a:rPr lang="en-US" sz="2400" dirty="0" err="1"/>
              <a:t>technologique</a:t>
            </a:r>
            <a:endParaRPr lang="en-US" sz="2400" dirty="0"/>
          </a:p>
          <a:p>
            <a:pPr lvl="1"/>
            <a:r>
              <a:rPr lang="en-US" sz="2400" dirty="0"/>
              <a:t>- </a:t>
            </a:r>
            <a:r>
              <a:rPr lang="en-US" sz="2400" dirty="0" err="1"/>
              <a:t>échanges</a:t>
            </a:r>
            <a:r>
              <a:rPr lang="en-US" sz="2400" dirty="0"/>
              <a:t> </a:t>
            </a:r>
            <a:r>
              <a:rPr lang="en-US" sz="2400" dirty="0" err="1"/>
              <a:t>culturels</a:t>
            </a:r>
            <a:endParaRPr lang="en-US" sz="2400" dirty="0"/>
          </a:p>
          <a:p>
            <a:pPr lvl="1"/>
            <a:r>
              <a:rPr lang="en-US" sz="2400" dirty="0"/>
              <a:t>- prestige national</a:t>
            </a:r>
          </a:p>
          <a:p>
            <a:pPr lvl="1"/>
            <a:r>
              <a:rPr lang="en-US" sz="2400" dirty="0"/>
              <a:t>- </a:t>
            </a:r>
            <a:r>
              <a:rPr lang="en-US" sz="2400" dirty="0" err="1"/>
              <a:t>identité</a:t>
            </a:r>
            <a:r>
              <a:rPr lang="en-US" sz="2400" dirty="0"/>
              <a:t> </a:t>
            </a:r>
            <a:r>
              <a:rPr lang="en-US" sz="2400" dirty="0" err="1"/>
              <a:t>nationale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F0BB5-E6D9-1BFF-F30F-72B9FF007826}"/>
              </a:ext>
            </a:extLst>
          </p:cNvPr>
          <p:cNvSpPr txBox="1"/>
          <p:nvPr/>
        </p:nvSpPr>
        <p:spPr>
          <a:xfrm>
            <a:off x="7222921" y="511728"/>
            <a:ext cx="449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Un </a:t>
            </a:r>
            <a:r>
              <a:rPr lang="en-US" dirty="0" err="1"/>
              <a:t>contexte</a:t>
            </a:r>
            <a:r>
              <a:rPr lang="en-US" dirty="0"/>
              <a:t> à </a:t>
            </a:r>
            <a:r>
              <a:rPr lang="en-US" dirty="0" err="1"/>
              <a:t>garder</a:t>
            </a:r>
            <a:r>
              <a:rPr lang="en-US" dirty="0"/>
              <a:t> à </a:t>
            </a:r>
            <a:r>
              <a:rPr lang="en-US" dirty="0" err="1"/>
              <a:t>l’esprit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08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C49AC-F85C-64EF-5DB5-C84993EF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321265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2800" dirty="0"/>
              <a:t>16-23 </a:t>
            </a:r>
            <a:r>
              <a:rPr lang="en-US" sz="2800" dirty="0" err="1"/>
              <a:t>juin</a:t>
            </a:r>
            <a:r>
              <a:rPr lang="en-US" sz="2800" dirty="0"/>
              <a:t> 1894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4EA6A14-F1EF-C34E-CA35-99C06D58C4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706" r="13277"/>
          <a:stretch/>
        </p:blipFill>
        <p:spPr>
          <a:xfrm>
            <a:off x="20" y="431"/>
            <a:ext cx="8115280" cy="640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33FB7-F5B0-5377-07A2-8A84F661C82F}"/>
              </a:ext>
            </a:extLst>
          </p:cNvPr>
          <p:cNvSpPr txBox="1"/>
          <p:nvPr/>
        </p:nvSpPr>
        <p:spPr>
          <a:xfrm>
            <a:off x="8643193" y="1786408"/>
            <a:ext cx="2942813" cy="41722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QUI? Le Baron Pierre de Coubertin </a:t>
            </a:r>
            <a:r>
              <a:rPr lang="en-US" sz="1400" dirty="0" err="1"/>
              <a:t>organise</a:t>
            </a:r>
            <a:r>
              <a:rPr lang="en-US" sz="1400" dirty="0"/>
              <a:t> le premier </a:t>
            </a:r>
            <a:r>
              <a:rPr lang="en-US" sz="1400" dirty="0" err="1"/>
              <a:t>congrès</a:t>
            </a:r>
            <a:r>
              <a:rPr lang="en-US" sz="1400" dirty="0"/>
              <a:t> </a:t>
            </a:r>
            <a:r>
              <a:rPr lang="en-US" sz="1400" dirty="0" err="1"/>
              <a:t>olympique</a:t>
            </a:r>
            <a:endParaRPr lang="en-U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OÙ? Dans le grand </a:t>
            </a:r>
            <a:r>
              <a:rPr lang="en-US" sz="1400" dirty="0" err="1"/>
              <a:t>amphithéâtre</a:t>
            </a:r>
            <a:r>
              <a:rPr lang="en-US" sz="1400" dirty="0"/>
              <a:t> de la Sorbonne à Paris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POURQUOI? Pour </a:t>
            </a:r>
            <a:r>
              <a:rPr lang="en-US" sz="1400" dirty="0" err="1"/>
              <a:t>organiser</a:t>
            </a:r>
            <a:r>
              <a:rPr lang="en-US" sz="1400" dirty="0"/>
              <a:t> la renaissance des JO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PARTICIPANTS? 2 000 personnes y </a:t>
            </a:r>
            <a:r>
              <a:rPr lang="en-US" sz="1400" dirty="0" err="1"/>
              <a:t>assistent</a:t>
            </a:r>
            <a:endParaRPr lang="en-U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D’OÙ VIENNENT-ILS EN FRANCE? 58 </a:t>
            </a:r>
            <a:r>
              <a:rPr lang="en-US" sz="1400" dirty="0" err="1"/>
              <a:t>délégués</a:t>
            </a:r>
            <a:r>
              <a:rPr lang="en-US" sz="1400" dirty="0"/>
              <a:t> </a:t>
            </a:r>
            <a:r>
              <a:rPr lang="en-US" sz="1400" dirty="0" err="1"/>
              <a:t>français</a:t>
            </a:r>
            <a:r>
              <a:rPr lang="en-US" sz="1400" dirty="0"/>
              <a:t> qui </a:t>
            </a:r>
            <a:r>
              <a:rPr lang="en-US" sz="1400" dirty="0" err="1"/>
              <a:t>représentent</a:t>
            </a:r>
            <a:r>
              <a:rPr lang="en-US" sz="1400" dirty="0"/>
              <a:t> 24 </a:t>
            </a:r>
            <a:r>
              <a:rPr lang="en-US" sz="1400" dirty="0" err="1"/>
              <a:t>organisations</a:t>
            </a:r>
            <a:r>
              <a:rPr lang="en-US" sz="1400" dirty="0"/>
              <a:t> et clubs </a:t>
            </a:r>
            <a:r>
              <a:rPr lang="en-US" sz="1400" dirty="0" err="1"/>
              <a:t>sportifs</a:t>
            </a:r>
            <a:endParaRPr lang="en-US" sz="14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D’OÙ VIENNENT-ILS AILLEURS? 20 </a:t>
            </a:r>
            <a:r>
              <a:rPr lang="en-US" sz="1400" dirty="0" err="1"/>
              <a:t>délégués</a:t>
            </a:r>
            <a:r>
              <a:rPr lang="en-US" sz="1400" dirty="0"/>
              <a:t> de Belgique, </a:t>
            </a:r>
            <a:r>
              <a:rPr lang="en-US" sz="1400" dirty="0" err="1"/>
              <a:t>Espagne</a:t>
            </a:r>
            <a:r>
              <a:rPr lang="en-US" sz="1400" dirty="0"/>
              <a:t>, États-Unis, Grande-Bretagne, </a:t>
            </a:r>
            <a:r>
              <a:rPr lang="en-US" sz="1400" dirty="0" err="1"/>
              <a:t>Grèce</a:t>
            </a:r>
            <a:r>
              <a:rPr lang="en-US" sz="1400" dirty="0"/>
              <a:t>, </a:t>
            </a:r>
            <a:r>
              <a:rPr lang="en-US" sz="1400" dirty="0" err="1"/>
              <a:t>Irlande</a:t>
            </a:r>
            <a:r>
              <a:rPr lang="en-US" sz="1400" dirty="0"/>
              <a:t>, Italie, Russie et </a:t>
            </a:r>
            <a:r>
              <a:rPr lang="en-US" sz="1400" dirty="0" err="1"/>
              <a:t>Suède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DAE16DC-24DF-4957-88AE-404BBE4E6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E9CC48-8F55-4830-A549-78BEE8EF8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9136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4343ECA-CAAC-4723-88DF-CAFF1E366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8DAD46-AF62-4150-B04A-2C43CC32F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63202" y="154064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7938667-559E-4312-AE99-7A213F453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551441-973C-4D62-A067-55315F774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69CFB-C623-8980-5C19-70BDCDA8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LES PRINCIPES GUIDANT La RENAISSANCE DE L’Olympisme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E42C8-FE07-865A-95B0-73A662E3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37" y="625217"/>
            <a:ext cx="3684985" cy="3233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EE21E9-DA6F-FF7F-10CA-2195AC81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187" y="4350176"/>
            <a:ext cx="3657736" cy="128020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93606-3CA0-43AC-52D6-D35D62F6E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9323" y="262647"/>
            <a:ext cx="3817332" cy="6303523"/>
          </a:xfrm>
        </p:spPr>
        <p:txBody>
          <a:bodyPr vert="horz" lIns="0" tIns="0" rIns="0" bIns="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1800" dirty="0" err="1"/>
              <a:t>Promouvoir</a:t>
            </a:r>
            <a:r>
              <a:rPr lang="en-US" sz="1800" dirty="0"/>
              <a:t> le </a:t>
            </a:r>
            <a:r>
              <a:rPr lang="en-US" sz="1800" dirty="0" err="1"/>
              <a:t>développement</a:t>
            </a:r>
            <a:r>
              <a:rPr lang="en-US" sz="1800" dirty="0"/>
              <a:t> des </a:t>
            </a:r>
            <a:r>
              <a:rPr lang="en-US" sz="1800" dirty="0" err="1"/>
              <a:t>qualités</a:t>
            </a:r>
            <a:r>
              <a:rPr lang="en-US" sz="1800" dirty="0"/>
              <a:t> physiques et morales qui </a:t>
            </a:r>
            <a:r>
              <a:rPr lang="en-US" sz="1800" dirty="0" err="1"/>
              <a:t>sont</a:t>
            </a:r>
            <a:r>
              <a:rPr lang="en-US" sz="1800" dirty="0"/>
              <a:t> au </a:t>
            </a:r>
            <a:r>
              <a:rPr lang="en-US" sz="1800" dirty="0" err="1"/>
              <a:t>fondement</a:t>
            </a:r>
            <a:r>
              <a:rPr lang="en-US" sz="1800" dirty="0"/>
              <a:t> du sport ;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Éduquer</a:t>
            </a:r>
            <a:r>
              <a:rPr lang="en-US" sz="1800" dirty="0"/>
              <a:t> les </a:t>
            </a:r>
            <a:r>
              <a:rPr lang="en-US" sz="1800" dirty="0" err="1"/>
              <a:t>jeunes</a:t>
            </a:r>
            <a:r>
              <a:rPr lang="en-US" sz="1800" dirty="0"/>
              <a:t> par le sport dans un esprit de bonne </a:t>
            </a:r>
            <a:r>
              <a:rPr lang="en-US" sz="1800" dirty="0" err="1"/>
              <a:t>compréhension</a:t>
            </a:r>
            <a:r>
              <a:rPr lang="en-US" sz="1800" dirty="0"/>
              <a:t> </a:t>
            </a:r>
            <a:r>
              <a:rPr lang="en-US" sz="1800" dirty="0" err="1"/>
              <a:t>mutuelle</a:t>
            </a:r>
            <a:r>
              <a:rPr lang="en-US" sz="1800" dirty="0"/>
              <a:t> et </a:t>
            </a:r>
            <a:r>
              <a:rPr lang="en-US" sz="1800" dirty="0" err="1"/>
              <a:t>d’amitié</a:t>
            </a:r>
            <a:r>
              <a:rPr lang="en-US" sz="1800" dirty="0"/>
              <a:t>, dans le but </a:t>
            </a:r>
            <a:r>
              <a:rPr lang="en-US" sz="1800" dirty="0" err="1"/>
              <a:t>d’aider</a:t>
            </a:r>
            <a:r>
              <a:rPr lang="en-US" sz="1800" dirty="0"/>
              <a:t> à </a:t>
            </a:r>
            <a:r>
              <a:rPr lang="en-US" sz="1800" dirty="0" err="1"/>
              <a:t>construire</a:t>
            </a:r>
            <a:r>
              <a:rPr lang="en-US" sz="1800" dirty="0"/>
              <a:t> un monde </a:t>
            </a:r>
            <a:r>
              <a:rPr lang="en-US" sz="1800" dirty="0" err="1"/>
              <a:t>meilleur</a:t>
            </a:r>
            <a:r>
              <a:rPr lang="en-US" sz="1800" dirty="0"/>
              <a:t> et </a:t>
            </a:r>
            <a:r>
              <a:rPr lang="en-US" sz="1800" dirty="0" err="1"/>
              <a:t>pacifique</a:t>
            </a:r>
            <a:r>
              <a:rPr lang="en-US" sz="1800" dirty="0"/>
              <a:t> ;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Diffuser les principes </a:t>
            </a:r>
            <a:r>
              <a:rPr lang="en-US" sz="1800" dirty="0" err="1"/>
              <a:t>olympiques</a:t>
            </a:r>
            <a:r>
              <a:rPr lang="en-US" sz="1800" dirty="0"/>
              <a:t> dans le monde </a:t>
            </a:r>
            <a:r>
              <a:rPr lang="en-US" sz="1800" dirty="0" err="1"/>
              <a:t>entier</a:t>
            </a:r>
            <a:r>
              <a:rPr lang="en-US" sz="1800" dirty="0"/>
              <a:t> et </a:t>
            </a:r>
            <a:r>
              <a:rPr lang="en-US" sz="1800" dirty="0" err="1"/>
              <a:t>créer</a:t>
            </a:r>
            <a:r>
              <a:rPr lang="en-US" sz="1800" dirty="0"/>
              <a:t> de la </a:t>
            </a:r>
            <a:r>
              <a:rPr lang="en-US" sz="1800" dirty="0" err="1"/>
              <a:t>sorte</a:t>
            </a:r>
            <a:r>
              <a:rPr lang="en-US" sz="1800" dirty="0"/>
              <a:t> </a:t>
            </a:r>
            <a:r>
              <a:rPr lang="en-US" sz="1800" dirty="0" err="1"/>
              <a:t>une</a:t>
            </a:r>
            <a:r>
              <a:rPr lang="en-US" sz="1800" dirty="0"/>
              <a:t> bonne </a:t>
            </a:r>
            <a:r>
              <a:rPr lang="en-US" sz="1800" dirty="0" err="1"/>
              <a:t>volonté</a:t>
            </a:r>
            <a:r>
              <a:rPr lang="en-US" sz="1800" dirty="0"/>
              <a:t> </a:t>
            </a:r>
            <a:r>
              <a:rPr lang="en-US" sz="1800" dirty="0" err="1"/>
              <a:t>internationale</a:t>
            </a:r>
            <a:r>
              <a:rPr lang="en-US" sz="1800" dirty="0"/>
              <a:t> ;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Rassembler</a:t>
            </a:r>
            <a:r>
              <a:rPr lang="en-US" sz="1800" dirty="0"/>
              <a:t> les </a:t>
            </a:r>
            <a:r>
              <a:rPr lang="en-US" sz="1800" dirty="0" err="1"/>
              <a:t>athlètes</a:t>
            </a:r>
            <a:r>
              <a:rPr lang="en-US" sz="1800" dirty="0"/>
              <a:t> du monde dans le grand festival sportif </a:t>
            </a:r>
            <a:r>
              <a:rPr lang="en-US" sz="1800" dirty="0" err="1"/>
              <a:t>quadriennal</a:t>
            </a:r>
            <a:r>
              <a:rPr lang="en-US" sz="1800" dirty="0"/>
              <a:t> que </a:t>
            </a:r>
            <a:r>
              <a:rPr lang="en-US" sz="1800" dirty="0" err="1"/>
              <a:t>sont</a:t>
            </a:r>
            <a:r>
              <a:rPr lang="en-US" sz="1800" dirty="0"/>
              <a:t> les Jeux </a:t>
            </a:r>
            <a:r>
              <a:rPr lang="en-US" sz="1800" dirty="0" err="1"/>
              <a:t>Olympiques</a:t>
            </a:r>
            <a:r>
              <a:rPr lang="en-US" sz="18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300C03-86E7-EFB7-BE2D-75892EB9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772" y="6159519"/>
            <a:ext cx="3276884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9929-70FD-42B8-4D1E-3A1E12D9B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764824"/>
          </a:xfrm>
        </p:spPr>
        <p:txBody>
          <a:bodyPr/>
          <a:lstStyle/>
          <a:p>
            <a:pPr algn="ctr"/>
            <a:r>
              <a:rPr lang="en-US" dirty="0"/>
              <a:t>Quelques moments </a:t>
            </a:r>
            <a:r>
              <a:rPr lang="en-US" dirty="0" err="1"/>
              <a:t>importants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D1A33-DC8B-1E0A-7C50-EE49B9C677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en-US" dirty="0"/>
              <a:t>Les femmes aux JO</a:t>
            </a:r>
          </a:p>
          <a:p>
            <a:pPr>
              <a:buFontTx/>
              <a:buChar char="-"/>
            </a:pPr>
            <a:r>
              <a:rPr lang="en-US" dirty="0"/>
              <a:t>Les jeux </a:t>
            </a:r>
            <a:r>
              <a:rPr lang="en-US" dirty="0" err="1"/>
              <a:t>d’hiver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Le slogan des JO et son </a:t>
            </a:r>
            <a:r>
              <a:rPr lang="en-US" dirty="0" err="1"/>
              <a:t>évolution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La naissance </a:t>
            </a:r>
            <a:r>
              <a:rPr lang="en-US" dirty="0" err="1"/>
              <a:t>cruciale</a:t>
            </a:r>
            <a:r>
              <a:rPr lang="en-US" dirty="0"/>
              <a:t> du Village Olympique</a:t>
            </a:r>
          </a:p>
          <a:p>
            <a:pPr>
              <a:buFontTx/>
              <a:buChar char="-"/>
            </a:pPr>
            <a:r>
              <a:rPr lang="en-US" dirty="0"/>
              <a:t>Berlin 1936 et Jesse Owens</a:t>
            </a:r>
          </a:p>
          <a:p>
            <a:pPr>
              <a:buFontTx/>
              <a:buChar char="-"/>
            </a:pPr>
            <a:r>
              <a:rPr lang="en-US" dirty="0"/>
              <a:t>Les Jeux </a:t>
            </a:r>
            <a:r>
              <a:rPr lang="en-US" dirty="0" err="1"/>
              <a:t>Paralympiques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Les </a:t>
            </a:r>
            <a:r>
              <a:rPr lang="en-US" dirty="0" err="1"/>
              <a:t>mascottes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Le reflet des </a:t>
            </a:r>
            <a:r>
              <a:rPr lang="en-US" dirty="0" err="1"/>
              <a:t>difficultés</a:t>
            </a:r>
            <a:r>
              <a:rPr lang="en-US" dirty="0"/>
              <a:t> du monde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3F84E-D55D-ACF9-DB53-0C8F421642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CES MOMENTS SOULIGNENT</a:t>
            </a:r>
          </a:p>
          <a:p>
            <a:pPr>
              <a:buFontTx/>
              <a:buChar char="-"/>
            </a:pPr>
            <a:r>
              <a:rPr lang="en-US" dirty="0"/>
              <a:t>Un esprit </a:t>
            </a:r>
            <a:r>
              <a:rPr lang="en-US" dirty="0" err="1"/>
              <a:t>inclusif</a:t>
            </a:r>
            <a:r>
              <a:rPr lang="en-US" dirty="0"/>
              <a:t> – respect, </a:t>
            </a:r>
            <a:r>
              <a:rPr lang="en-US" dirty="0" err="1"/>
              <a:t>amitié</a:t>
            </a:r>
            <a:r>
              <a:rPr lang="en-US" dirty="0"/>
              <a:t>, </a:t>
            </a:r>
            <a:r>
              <a:rPr lang="en-US" dirty="0" err="1"/>
              <a:t>paix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Un esprit </a:t>
            </a:r>
            <a:r>
              <a:rPr lang="en-US" dirty="0" err="1"/>
              <a:t>avant</a:t>
            </a:r>
            <a:r>
              <a:rPr lang="en-US" dirty="0"/>
              <a:t>-coureur </a:t>
            </a:r>
          </a:p>
          <a:p>
            <a:pPr>
              <a:buFontTx/>
              <a:buChar char="-"/>
            </a:pPr>
            <a:r>
              <a:rPr lang="en-US" dirty="0"/>
              <a:t>Un </a:t>
            </a:r>
            <a:r>
              <a:rPr lang="en-US" dirty="0" err="1"/>
              <a:t>principe</a:t>
            </a:r>
            <a:r>
              <a:rPr lang="en-US" dirty="0"/>
              <a:t> de </a:t>
            </a:r>
            <a:r>
              <a:rPr lang="en-US" dirty="0" err="1"/>
              <a:t>convivialité</a:t>
            </a:r>
            <a:r>
              <a:rPr lang="en-US" dirty="0"/>
              <a:t>, de partage, </a:t>
            </a:r>
            <a:r>
              <a:rPr lang="en-US" dirty="0" err="1"/>
              <a:t>d’ouverture</a:t>
            </a:r>
            <a:r>
              <a:rPr lang="en-US" dirty="0"/>
              <a:t> aux autres</a:t>
            </a:r>
          </a:p>
          <a:p>
            <a:pPr>
              <a:buFontTx/>
              <a:buChar char="-"/>
            </a:pPr>
            <a:r>
              <a:rPr lang="en-US" dirty="0" err="1"/>
              <a:t>L’adaptabilité</a:t>
            </a:r>
            <a:r>
              <a:rPr lang="en-US" dirty="0"/>
              <a:t> au monde qui change </a:t>
            </a:r>
          </a:p>
          <a:p>
            <a:pPr>
              <a:buFontTx/>
              <a:buChar char="-"/>
            </a:pPr>
            <a:r>
              <a:rPr lang="en-US" dirty="0"/>
              <a:t>La </a:t>
            </a:r>
            <a:r>
              <a:rPr lang="en-US" dirty="0" err="1"/>
              <a:t>commercialisation</a:t>
            </a:r>
            <a:r>
              <a:rPr lang="en-US" dirty="0"/>
              <a:t> des JO et leur </a:t>
            </a:r>
            <a:r>
              <a:rPr lang="en-US" dirty="0" err="1"/>
              <a:t>enjeu</a:t>
            </a:r>
            <a:r>
              <a:rPr lang="en-US" dirty="0"/>
              <a:t> </a:t>
            </a:r>
            <a:r>
              <a:rPr lang="en-US" dirty="0" err="1"/>
              <a:t>économique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8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04E292-5FAB-47E8-A663-A07530CED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0FF8ED-64CE-400C-A4D5-9F943FC26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8868AD-100D-45F3-B11E-8A2936712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12191999" cy="6858000"/>
          </a:xfrm>
          <a:prstGeom prst="rect">
            <a:avLst/>
          </a:prstGeom>
          <a:gradFill>
            <a:gsLst>
              <a:gs pos="49000">
                <a:schemeClr val="accent5">
                  <a:alpha val="50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4742CC-05F9-44AC-AF98-AB6EF810E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0">
                <a:schemeClr val="accent2">
                  <a:alpha val="17000"/>
                </a:schemeClr>
              </a:gs>
              <a:gs pos="85000">
                <a:schemeClr val="accent4">
                  <a:alpha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853C77DB-C7E3-4B1F-9AD0-1EB2982A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460656" y="-2569189"/>
            <a:ext cx="5115722" cy="10255626"/>
          </a:xfrm>
          <a:custGeom>
            <a:avLst/>
            <a:gdLst>
              <a:gd name="connsiteX0" fmla="*/ 2065105 w 2065105"/>
              <a:gd name="connsiteY0" fmla="*/ 0 h 4139967"/>
              <a:gd name="connsiteX1" fmla="*/ 2065105 w 2065105"/>
              <a:gd name="connsiteY1" fmla="*/ 4139967 h 4139967"/>
              <a:gd name="connsiteX2" fmla="*/ 1858573 w 2065105"/>
              <a:gd name="connsiteY2" fmla="*/ 4129538 h 4139967"/>
              <a:gd name="connsiteX3" fmla="*/ 0 w 2065105"/>
              <a:gd name="connsiteY3" fmla="*/ 2069983 h 4139967"/>
              <a:gd name="connsiteX4" fmla="*/ 1858573 w 2065105"/>
              <a:gd name="connsiteY4" fmla="*/ 10428 h 413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105" h="4139967">
                <a:moveTo>
                  <a:pt x="2065105" y="0"/>
                </a:moveTo>
                <a:lnTo>
                  <a:pt x="2065105" y="4139967"/>
                </a:lnTo>
                <a:lnTo>
                  <a:pt x="1858573" y="4129538"/>
                </a:lnTo>
                <a:cubicBezTo>
                  <a:pt x="814640" y="4023521"/>
                  <a:pt x="0" y="3141887"/>
                  <a:pt x="0" y="2069983"/>
                </a:cubicBezTo>
                <a:cubicBezTo>
                  <a:pt x="0" y="998079"/>
                  <a:pt x="814640" y="116446"/>
                  <a:pt x="1858573" y="10428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accent4">
                  <a:lumMod val="60000"/>
                  <a:lumOff val="40000"/>
                  <a:alpha val="3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8DBE3-43D2-BF5A-5D38-E9E7CC1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7201"/>
            <a:ext cx="9144000" cy="2777489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fr-FR" sz="2800" dirty="0"/>
              <a:t>LES FEMMES AUX JEUX OLYMPIQUES</a:t>
            </a:r>
            <a:br>
              <a:rPr lang="fr-FR" sz="2800" dirty="0"/>
            </a:br>
            <a:r>
              <a:rPr lang="fr-FR" sz="2800" b="1" dirty="0"/>
              <a:t>1900</a:t>
            </a:r>
            <a:r>
              <a:rPr lang="fr-FR" sz="2800" dirty="0"/>
              <a:t> à Paris</a:t>
            </a:r>
            <a:br>
              <a:rPr lang="fr-FR" sz="2800" dirty="0"/>
            </a:br>
            <a:r>
              <a:rPr lang="fr-FR" sz="2800" dirty="0"/>
              <a:t>22 femmes / 997 athlètes </a:t>
            </a:r>
            <a:br>
              <a:rPr lang="fr-FR" sz="2800" dirty="0"/>
            </a:br>
            <a:r>
              <a:rPr lang="fr-FR" sz="2800" dirty="0"/>
              <a:t>5 sports</a:t>
            </a:r>
            <a:br>
              <a:rPr lang="fr-FR" sz="2800" dirty="0"/>
            </a:br>
            <a:r>
              <a:rPr lang="fr-FR" sz="2800" dirty="0"/>
              <a:t>Le croquet, l’Équitation, le golf, le tennis, la voile</a:t>
            </a:r>
            <a:endParaRPr lang="en-US" sz="4400" spc="75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75171-5B7E-5D05-973A-C4AFD0CCA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67" y="3446744"/>
            <a:ext cx="2262104" cy="3165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ADAB12-5569-67DD-C2E4-EC4215642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62" y="3429000"/>
            <a:ext cx="5269740" cy="3165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456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8D08E-EE8F-C5F3-B683-034FC6FA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6" y="286601"/>
            <a:ext cx="5929422" cy="1852976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dirty="0"/>
              <a:t>JEUX </a:t>
            </a:r>
            <a:r>
              <a:rPr lang="en-US" sz="4000" dirty="0" err="1"/>
              <a:t>D’HIVER</a:t>
            </a:r>
            <a:r>
              <a:rPr lang="en-US" sz="4000" dirty="0"/>
              <a:t>- 1924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7A753-E6E9-ECDD-3FB1-AB731C71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0237" y="2621381"/>
            <a:ext cx="5929422" cy="3322219"/>
          </a:xfrm>
        </p:spPr>
        <p:txBody>
          <a:bodyPr vert="horz" lIns="0" tIns="0" rIns="0" bIns="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B20CD68-4B9A-2685-B977-80ABEC4CE8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0231" b="3"/>
          <a:stretch/>
        </p:blipFill>
        <p:spPr>
          <a:xfrm>
            <a:off x="8115298" y="0"/>
            <a:ext cx="4076700" cy="6418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B1DFA-6A7B-5A0C-1CE8-05C7E4ACA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90" y="2562842"/>
            <a:ext cx="6152067" cy="343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2901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2262</TotalTime>
  <Words>653</Words>
  <Application>Microsoft Office PowerPoint</Application>
  <PresentationFormat>Widescreen</PresentationFormat>
  <Paragraphs>95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Arial</vt:lpstr>
      <vt:lpstr>Corbel</vt:lpstr>
      <vt:lpstr>Tw Cen MT</vt:lpstr>
      <vt:lpstr>Wingdings</vt:lpstr>
      <vt:lpstr>GradientRiseVTI</vt:lpstr>
      <vt:lpstr>L’Histoire et l’évolution des Jeux Olympiques modernes</vt:lpstr>
      <vt:lpstr>PowerPoint Presentation</vt:lpstr>
      <vt:lpstr>Les Jeux Olympiques renaissent</vt:lpstr>
      <vt:lpstr>EXPOSITIONS UNIVERSELLES</vt:lpstr>
      <vt:lpstr>16-23 juin 1894 </vt:lpstr>
      <vt:lpstr>LES PRINCIPES GUIDANT La RENAISSANCE DE L’Olympisme</vt:lpstr>
      <vt:lpstr>Quelques moments importants</vt:lpstr>
      <vt:lpstr>LES FEMMES AUX JEUX OLYMPIQUES 1900 à Paris 22 femmes / 997 athlètes  5 sports Le croquet, l’Équitation, le golf, le tennis, la voile</vt:lpstr>
      <vt:lpstr>JEUX D’HIVER- 1924</vt:lpstr>
      <vt:lpstr>PowerPoint Presentation</vt:lpstr>
      <vt:lpstr>Berlin 1936</vt:lpstr>
      <vt:lpstr> Les premiers jeux paralympiques ROME 1960</vt:lpstr>
      <vt:lpstr>PowerPoint Presentation</vt:lpstr>
      <vt:lpstr>PowerPoint Presentation</vt:lpstr>
      <vt:lpstr>LE reflet des difficultÉs  du monde</vt:lpstr>
      <vt:lpstr>ÉNORME ENJEU ÉCONOMIQUE POUR LE PAYS ET LA VILLE QUI ORGANISENT LES JEUX</vt:lpstr>
      <vt:lpstr>Universalisme Olympique Quelles valeurs?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L’Histoire et l’évolution des Jeux Olympiques modernes</dc:title>
  <dc:creator>Danielou, Catherine F</dc:creator>
  <cp:lastModifiedBy>Danielou, Catherine F</cp:lastModifiedBy>
  <cp:revision>22</cp:revision>
  <cp:lastPrinted>2024-02-29T15:15:33Z</cp:lastPrinted>
  <dcterms:created xsi:type="dcterms:W3CDTF">2024-02-26T18:33:09Z</dcterms:created>
  <dcterms:modified xsi:type="dcterms:W3CDTF">2024-03-05T18:07:36Z</dcterms:modified>
</cp:coreProperties>
</file>